
<file path=[Content_Types].xml><?xml version="1.0" encoding="utf-8"?>
<Types xmlns="http://schemas.openxmlformats.org/package/2006/content-types">
  <Default Extension="jfif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2"/>
    <p:sldId id="258" r:id="rId3"/>
    <p:sldId id="271" r:id="rId4"/>
    <p:sldId id="272" r:id="rId5"/>
    <p:sldId id="273" r:id="rId6"/>
    <p:sldId id="276" r:id="rId7"/>
    <p:sldId id="274" r:id="rId8"/>
    <p:sldId id="275" r:id="rId9"/>
    <p:sldId id="267" r:id="rId10"/>
    <p:sldId id="268" r:id="rId11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41" autoAdjust="0"/>
  </p:normalViewPr>
  <p:slideViewPr>
    <p:cSldViewPr>
      <p:cViewPr varScale="1">
        <p:scale>
          <a:sx n="44" d="100"/>
          <a:sy n="44" d="100"/>
        </p:scale>
        <p:origin x="660" y="5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5D562C4-15E3-BD8D-001D-2AFEE14CBE9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743200" y="6706788"/>
            <a:ext cx="12801600" cy="1015663"/>
          </a:xfrm>
        </p:spPr>
        <p:txBody>
          <a:bodyPr/>
          <a:lstStyle/>
          <a:p>
            <a:pPr algn="ctr"/>
            <a:r>
              <a:rPr lang="en-IN" sz="6600" dirty="0"/>
              <a:t>Price Risk Hedge Strategy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F7D63-B0D3-4843-22DD-4EAA5C88C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1104900"/>
            <a:ext cx="9525000" cy="50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6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B651-4F4A-88E6-3224-585DEB23C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6186"/>
            <a:ext cx="16459200" cy="915710"/>
          </a:xfrm>
        </p:spPr>
        <p:txBody>
          <a:bodyPr/>
          <a:lstStyle/>
          <a:p>
            <a:pPr algn="ctr"/>
            <a:r>
              <a:rPr lang="en-IN" sz="6000" dirty="0"/>
              <a:t>Year 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604EC9-3130-8761-8235-690C7A7DDA5F}"/>
              </a:ext>
            </a:extLst>
          </p:cNvPr>
          <p:cNvSpPr txBox="1"/>
          <p:nvPr/>
        </p:nvSpPr>
        <p:spPr>
          <a:xfrm>
            <a:off x="914400" y="7716509"/>
            <a:ext cx="1630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Note:</a:t>
            </a:r>
          </a:p>
          <a:p>
            <a:r>
              <a:rPr lang="en-IN" sz="2400" b="1" dirty="0"/>
              <a:t>Premium is the insurance cost that is to be paid monthly.</a:t>
            </a:r>
          </a:p>
          <a:p>
            <a:r>
              <a:rPr lang="en-IN" sz="2400" b="1" dirty="0"/>
              <a:t>Net Insurance Cost – 62231.4/380000*100 = 16.38%</a:t>
            </a:r>
          </a:p>
          <a:p>
            <a:r>
              <a:rPr lang="en-IN" sz="2400" b="1" dirty="0"/>
              <a:t>Claim Received against Insurance Cost (in case of Closing P/L) – 62231.4-21273.1/38000*100 = 10.78%</a:t>
            </a:r>
          </a:p>
          <a:p>
            <a:r>
              <a:rPr lang="en-IN" sz="2400" b="1" dirty="0"/>
              <a:t>Claim Received against Insurance Cost (in case of Low P/L) – 62231.4-31912.3/38000*100 = 7.98%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29BCE-3619-D3B7-85DA-EB1456DAA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0" y="11541"/>
            <a:ext cx="1905000" cy="1905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D6C123-9427-7BCE-3FF8-8B858DC26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66661"/>
            <a:ext cx="16459200" cy="54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4AEACF-5EEB-DA80-2FF8-5BD348CFE3C2}"/>
              </a:ext>
            </a:extLst>
          </p:cNvPr>
          <p:cNvSpPr txBox="1">
            <a:spLocks/>
          </p:cNvSpPr>
          <p:nvPr/>
        </p:nvSpPr>
        <p:spPr>
          <a:xfrm>
            <a:off x="870855" y="502376"/>
            <a:ext cx="164592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000" kern="0" dirty="0">
                <a:solidFill>
                  <a:sysClr val="windowText" lastClr="000000"/>
                </a:solidFill>
              </a:rPr>
              <a:t>Year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5ADA82-9704-EB4F-AF9B-09AFD898A2E4}"/>
              </a:ext>
            </a:extLst>
          </p:cNvPr>
          <p:cNvSpPr txBox="1"/>
          <p:nvPr/>
        </p:nvSpPr>
        <p:spPr>
          <a:xfrm>
            <a:off x="870855" y="7429500"/>
            <a:ext cx="1643017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Note:</a:t>
            </a:r>
          </a:p>
          <a:p>
            <a:r>
              <a:rPr lang="en-US" sz="2400" b="1" dirty="0"/>
              <a:t>The highlighted area is the Covid Period.</a:t>
            </a:r>
          </a:p>
          <a:p>
            <a:r>
              <a:rPr lang="en-IN" sz="2400" b="1" dirty="0"/>
              <a:t>Premium is the insurance cost that is to be paid monthly.</a:t>
            </a:r>
          </a:p>
          <a:p>
            <a:r>
              <a:rPr lang="en-IN" sz="2400" b="1" dirty="0"/>
              <a:t>Net Insurance Cost – 83959.2/480000*100 = 17.49%</a:t>
            </a:r>
          </a:p>
          <a:p>
            <a:r>
              <a:rPr lang="en-IN" sz="2400" b="1" dirty="0"/>
              <a:t>Claim Received against Insurance Cost (in case of Closing P/L) – 83959.2-38526.3/480000*100 = 9.47%</a:t>
            </a:r>
          </a:p>
          <a:p>
            <a:r>
              <a:rPr lang="en-IN" sz="2400" b="1" dirty="0"/>
              <a:t>Claim Received against Insurance Cost (in case of Low P/L) – 83958.2-113986.6/480000*100 = (6.26%) (Profit)</a:t>
            </a:r>
          </a:p>
          <a:p>
            <a:endParaRPr lang="en-IN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21A41B-54E6-338B-AC11-716881B13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0" y="11541"/>
            <a:ext cx="1905000" cy="190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EE47A6-59F3-B347-1F71-BA63C7F32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13" y="1916540"/>
            <a:ext cx="16401142" cy="551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70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E5158D3-AC30-DD83-FF90-BAF2865FA597}"/>
              </a:ext>
            </a:extLst>
          </p:cNvPr>
          <p:cNvSpPr txBox="1">
            <a:spLocks/>
          </p:cNvSpPr>
          <p:nvPr/>
        </p:nvSpPr>
        <p:spPr>
          <a:xfrm>
            <a:off x="885370" y="502376"/>
            <a:ext cx="164592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6000" kern="0" dirty="0">
                <a:solidFill>
                  <a:sysClr val="windowText" lastClr="000000"/>
                </a:solidFill>
              </a:rPr>
              <a:t>Year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8EC18-ACF3-F7D1-F298-13C31D470F8F}"/>
              </a:ext>
            </a:extLst>
          </p:cNvPr>
          <p:cNvSpPr txBox="1"/>
          <p:nvPr/>
        </p:nvSpPr>
        <p:spPr>
          <a:xfrm>
            <a:off x="885369" y="7400962"/>
            <a:ext cx="159257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Note:</a:t>
            </a:r>
          </a:p>
          <a:p>
            <a:r>
              <a:rPr lang="en-IN" sz="2400" b="1" dirty="0"/>
              <a:t>Premium is the insurance cost that is to be paid monthly.</a:t>
            </a:r>
          </a:p>
          <a:p>
            <a:r>
              <a:rPr lang="en-IN" sz="2400" b="1" dirty="0"/>
              <a:t>Net Insurance Cost – 85554.8/477500*100 = 17.92%</a:t>
            </a:r>
          </a:p>
          <a:p>
            <a:r>
              <a:rPr lang="en-IN" sz="2400" b="1" dirty="0"/>
              <a:t>Claim Received against Insurance Cost (in case of Closing P/L) – 85554.8-57583.3/477500*100 = 5.86%</a:t>
            </a:r>
          </a:p>
          <a:p>
            <a:r>
              <a:rPr lang="en-IN" sz="2400" b="1" dirty="0"/>
              <a:t>Claim Received against Insurance Cost (in case of Low P/L) – 85554.8-97493.7/477500*100 = (2.50%) (Profit)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9E7539-845F-CCBC-386E-72FF05EDC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0" y="11541"/>
            <a:ext cx="1905000" cy="1905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A9C39B-BA31-C502-DA44-19A7DC31B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69" y="1916540"/>
            <a:ext cx="15925799" cy="548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1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F3DD6C08-4B31-14CC-12EB-3575954E05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118752"/>
              </p:ext>
            </p:extLst>
          </p:nvPr>
        </p:nvGraphicFramePr>
        <p:xfrm>
          <a:off x="3048000" y="2026920"/>
          <a:ext cx="12192000" cy="67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60842053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54346012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89350704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93734012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603355323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6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Average Opening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6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Premium Paid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36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Scenario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600" b="1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Scenario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8148952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en-IN" sz="3600" b="1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62231.9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40958.8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30319.4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563318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en-IN" sz="3600" b="1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466438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83959.2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45432.9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(30027.6)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59147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r>
                        <a:rPr lang="en-IN" sz="3600" b="1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475302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85554.8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27971.5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(11938.9)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44794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Average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429157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77248.6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38121.1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(3882.4)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534627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Percentage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endParaRPr lang="en-IN" sz="4800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/>
                      <a:r>
                        <a:rPr lang="en-IN" sz="3600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(0.90)%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982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51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5356D3-EE97-A9D6-BEED-DC8839B4B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92143"/>
              </p:ext>
            </p:extLst>
          </p:nvPr>
        </p:nvGraphicFramePr>
        <p:xfrm>
          <a:off x="914400" y="2286000"/>
          <a:ext cx="164592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308419735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423737972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91069574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r>
                        <a:rPr lang="en-IN" sz="40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/>
                        <a:t>Insurance with Claim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/>
                        <a:t>Insurance with Advisory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523728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IN" sz="4000" b="1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/>
                        <a:t>10.78%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/>
                        <a:t>7.98%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9225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IN" sz="4000" b="1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/>
                        <a:t>9.47%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/>
                        <a:t>-6.26%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881303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IN" sz="4000" b="1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/>
                        <a:t>4.38%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dirty="0"/>
                        <a:t>-3.98%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930829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IN" sz="4000" b="1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b="1" dirty="0"/>
                        <a:t>8.21%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4000" b="1" dirty="0"/>
                        <a:t>-0.75%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60727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1391212-EEA7-C7AD-FBD3-E22B1049C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0" y="1154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7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72A04E-D3CE-093B-2750-30B4E247F845}"/>
              </a:ext>
            </a:extLst>
          </p:cNvPr>
          <p:cNvSpPr/>
          <p:nvPr/>
        </p:nvSpPr>
        <p:spPr>
          <a:xfrm>
            <a:off x="1543650" y="3543300"/>
            <a:ext cx="1520070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Insurance will always cost you.</a:t>
            </a:r>
          </a:p>
          <a:p>
            <a:pPr algn="ctr"/>
            <a:r>
              <a:rPr lang="en-US" sz="8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Don’t think to make profit out of 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9731A-835A-3D61-1242-4945C544A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0" y="1154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1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295</Words>
  <Application>Microsoft Office PowerPoint</Application>
  <PresentationFormat>Custom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Calibri</vt:lpstr>
      <vt:lpstr>Office Theme</vt:lpstr>
      <vt:lpstr>PowerPoint Presentation</vt:lpstr>
      <vt:lpstr>PowerPoint Presentation</vt:lpstr>
      <vt:lpstr>Year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Kartik Gupta</cp:lastModifiedBy>
  <cp:revision>6</cp:revision>
  <dcterms:created xsi:type="dcterms:W3CDTF">2022-08-02T10:11:03Z</dcterms:created>
  <dcterms:modified xsi:type="dcterms:W3CDTF">2022-09-02T08:23:40Z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2022-08-02T00:00:00Z</vt:filetime>
  </property>
</Properties>
</file>